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95" r:id="rId2"/>
    <p:sldId id="296" r:id="rId3"/>
    <p:sldId id="297" r:id="rId4"/>
    <p:sldId id="303" r:id="rId5"/>
    <p:sldId id="298" r:id="rId6"/>
    <p:sldId id="299" r:id="rId7"/>
    <p:sldId id="302" r:id="rId8"/>
    <p:sldId id="301" r:id="rId9"/>
  </p:sldIdLst>
  <p:sldSz cx="9144000" cy="6858000" type="screen4x3"/>
  <p:notesSz cx="6881813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5531"/>
    <a:srgbClr val="0065B0"/>
    <a:srgbClr val="00589A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885" autoAdjust="0"/>
  </p:normalViewPr>
  <p:slideViewPr>
    <p:cSldViewPr>
      <p:cViewPr varScale="1">
        <p:scale>
          <a:sx n="86" d="100"/>
          <a:sy n="86" d="100"/>
        </p:scale>
        <p:origin x="153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9BEA18D3-56AB-47A0-9E20-145883383DF2}" type="datetimeFigureOut">
              <a:rPr lang="es-MX" smtClean="0"/>
              <a:pPr/>
              <a:t>22/02/2018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6E2FB5A9-49A6-4C33-921A-3F0E7C1E3463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32014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MX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442325" y="6467475"/>
            <a:ext cx="244475" cy="254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9DBFB-D278-4057-994D-AC29D17EBD7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titleStyle>
    <p:bodyStyle>
      <a:lvl1pPr algn="ctr" rtl="0" eaLnBrk="0" fontAlgn="base" hangingPunct="0">
        <a:spcBef>
          <a:spcPts val="800"/>
        </a:spcBef>
        <a:spcAft>
          <a:spcPct val="0"/>
        </a:spcAft>
        <a:defRPr sz="32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1pPr>
      <a:lvl2pPr marL="419100" algn="ctr" rtl="0" eaLnBrk="0" fontAlgn="base" hangingPunct="0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2pPr>
      <a:lvl3pPr marL="876300" algn="ctr" rtl="0" eaLnBrk="0" fontAlgn="base" hangingPunct="0">
        <a:spcBef>
          <a:spcPts val="600"/>
        </a:spcBef>
        <a:spcAft>
          <a:spcPct val="0"/>
        </a:spcAft>
        <a:defRPr sz="24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3pPr>
      <a:lvl4pPr marL="1333500" algn="ctr" rtl="0" eaLnBrk="0" fontAlgn="base" hangingPunct="0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4pPr>
      <a:lvl5pPr marL="1790700" algn="ctr" rtl="0" eaLnBrk="0" fontAlgn="base" hangingPunct="0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5pPr>
      <a:lvl6pPr marL="22479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6pPr>
      <a:lvl7pPr marL="27051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7pPr>
      <a:lvl8pPr marL="31623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8pPr>
      <a:lvl9pPr marL="36195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roveedores.copachisa.com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Reporte%20Bimestral.pdf" TargetMode="External"/><Relationship Id="rId13" Type="http://schemas.openxmlformats.org/officeDocument/2006/relationships/hyperlink" Target="CFDI_GIPR700205GS8.pdf" TargetMode="External"/><Relationship Id="rId3" Type="http://schemas.openxmlformats.org/officeDocument/2006/relationships/hyperlink" Target="SIROC%20REG%20DE%20OBRA.pdf" TargetMode="External"/><Relationship Id="rId7" Type="http://schemas.openxmlformats.org/officeDocument/2006/relationships/hyperlink" Target="SATIC%2006.png" TargetMode="External"/><Relationship Id="rId12" Type="http://schemas.openxmlformats.org/officeDocument/2006/relationships/hyperlink" Target="linea%20de%20captura.pdf" TargetMode="External"/><Relationship Id="rId2" Type="http://schemas.openxmlformats.org/officeDocument/2006/relationships/hyperlink" Target="SATIC%2002.png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cedula%20oportuno%20obr-pat.pdf" TargetMode="External"/><Relationship Id="rId11" Type="http://schemas.openxmlformats.org/officeDocument/2006/relationships/hyperlink" Target="resumen%20liquidacion.pdf" TargetMode="External"/><Relationship Id="rId5" Type="http://schemas.openxmlformats.org/officeDocument/2006/relationships/hyperlink" Target="SATIC%2005.png" TargetMode="External"/><Relationship Id="rId10" Type="http://schemas.openxmlformats.org/officeDocument/2006/relationships/hyperlink" Target="CEDULA%20DE%20DETERMINACION.png" TargetMode="External"/><Relationship Id="rId4" Type="http://schemas.openxmlformats.org/officeDocument/2006/relationships/hyperlink" Target="SATIC%2003.png" TargetMode="External"/><Relationship Id="rId9" Type="http://schemas.openxmlformats.org/officeDocument/2006/relationships/hyperlink" Target="PAGO%20SUA.pn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41741" y="2492896"/>
            <a:ext cx="590097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Portal de Proveedores</a:t>
            </a:r>
          </a:p>
          <a:p>
            <a:r>
              <a:rPr lang="es-MX" b="1" dirty="0"/>
              <a:t> </a:t>
            </a:r>
            <a:r>
              <a:rPr lang="es-MX" b="1" dirty="0" err="1"/>
              <a:t>Copachisa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722180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51521" y="1196752"/>
            <a:ext cx="828091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1600" b="1" dirty="0"/>
              <a:t>Subcontratistas.</a:t>
            </a:r>
          </a:p>
          <a:p>
            <a:pPr algn="l"/>
            <a:endParaRPr lang="es-MX" sz="1600" dirty="0"/>
          </a:p>
          <a:p>
            <a:pPr marL="342900" lvl="0" indent="-342900" algn="l">
              <a:buFont typeface="+mj-lt"/>
              <a:buAutoNum type="arabicPeriod"/>
            </a:pPr>
            <a:r>
              <a:rPr lang="es-MX" sz="1600" u="sng" dirty="0">
                <a:hlinkClick r:id="rId2"/>
              </a:rPr>
              <a:t>http://proveedores.copachisa.com</a:t>
            </a:r>
            <a:r>
              <a:rPr lang="es-MX" sz="1600" dirty="0"/>
              <a:t> para uso de los Contratistas.</a:t>
            </a:r>
          </a:p>
          <a:p>
            <a:pPr marL="342900" lvl="0" indent="-342900" algn="l">
              <a:buFont typeface="+mj-lt"/>
              <a:buAutoNum type="arabicPeriod"/>
            </a:pPr>
            <a:r>
              <a:rPr lang="es-MX" sz="1600" dirty="0"/>
              <a:t>Este portal debe de utilizarse con Google Chrome o Firefox.</a:t>
            </a:r>
          </a:p>
          <a:p>
            <a:pPr algn="l"/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722180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A10A9111-715F-4B57-8753-5686E4A6B7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321754"/>
              </p:ext>
            </p:extLst>
          </p:nvPr>
        </p:nvGraphicFramePr>
        <p:xfrm>
          <a:off x="467544" y="1700808"/>
          <a:ext cx="7776864" cy="3129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812188">
                  <a:extLst>
                    <a:ext uri="{9D8B030D-6E8A-4147-A177-3AD203B41FA5}">
                      <a16:colId xmlns:a16="http://schemas.microsoft.com/office/drawing/2014/main" val="2518603723"/>
                    </a:ext>
                  </a:extLst>
                </a:gridCol>
                <a:gridCol w="3964676">
                  <a:extLst>
                    <a:ext uri="{9D8B030D-6E8A-4147-A177-3AD203B41FA5}">
                      <a16:colId xmlns:a16="http://schemas.microsoft.com/office/drawing/2014/main" val="3151028195"/>
                    </a:ext>
                  </a:extLst>
                </a:gridCol>
              </a:tblGrid>
              <a:tr h="123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SIROC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627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>
                          <a:hlinkClick r:id="rId2" action="ppaction://hlinkfile"/>
                        </a:rPr>
                        <a:t>SATIC 02 </a:t>
                      </a:r>
                      <a:r>
                        <a:rPr lang="es-MX" dirty="0"/>
                        <a:t>(Alta de Obra Subcontratistas)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hlinkClick r:id="rId3" action="ppaction://hlinkfile"/>
                        </a:rPr>
                        <a:t>SIROC</a:t>
                      </a:r>
                      <a:r>
                        <a:rPr lang="es-MX" dirty="0"/>
                        <a:t> (Acuse de Recibo Registro de Obra)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2922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>
                          <a:hlinkClick r:id="rId4" action="ppaction://hlinkfile"/>
                        </a:rPr>
                        <a:t>SATIC 03 </a:t>
                      </a:r>
                      <a:r>
                        <a:rPr lang="es-MX" dirty="0"/>
                        <a:t>(Aviso de incidencia de obra)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Aviso terminación de obra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3764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>
                          <a:hlinkClick r:id="rId5" action="ppaction://hlinkfile"/>
                        </a:rPr>
                        <a:t>SATIC 05 </a:t>
                      </a:r>
                      <a:r>
                        <a:rPr lang="es-MX" dirty="0"/>
                        <a:t>(Relación mensual de trabajadores)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hlinkClick r:id="rId6" action="ppaction://hlinkfile"/>
                        </a:rPr>
                        <a:t>Relación de trabajadores.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972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>
                          <a:hlinkClick r:id="rId7" action="ppaction://hlinkfile"/>
                        </a:rPr>
                        <a:t>SATIC 06 </a:t>
                      </a:r>
                      <a:r>
                        <a:rPr lang="es-MX" dirty="0"/>
                        <a:t>(Aviso de Subcontratación)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hlinkClick r:id="rId8" action="ppaction://hlinkfile"/>
                        </a:rPr>
                        <a:t>REPORTE BIMESTRAL</a:t>
                      </a:r>
                      <a:r>
                        <a:rPr lang="es-MX" dirty="0"/>
                        <a:t> AVANCE DE OBRA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5512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>
                          <a:hlinkClick r:id="rId9" action="ppaction://hlinkfile"/>
                        </a:rPr>
                        <a:t>PAGO SUA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PAGO SUA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941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>
                          <a:hlinkClick r:id="rId10" action="ppaction://hlinkfile"/>
                        </a:rPr>
                        <a:t>CEDULA DE DETERMINACIÓN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hlinkClick r:id="rId11" action="ppaction://hlinkfile"/>
                        </a:rPr>
                        <a:t>CEDULA</a:t>
                      </a:r>
                      <a:r>
                        <a:rPr lang="es-MX" dirty="0"/>
                        <a:t> </a:t>
                      </a:r>
                      <a:r>
                        <a:rPr lang="es-MX" dirty="0">
                          <a:hlinkClick r:id="rId12" action="ppaction://hlinkfile"/>
                        </a:rPr>
                        <a:t>DE</a:t>
                      </a:r>
                      <a:r>
                        <a:rPr lang="es-MX" dirty="0"/>
                        <a:t> </a:t>
                      </a:r>
                      <a:r>
                        <a:rPr lang="es-MX" dirty="0">
                          <a:hlinkClick r:id="rId13" action="ppaction://hlinkfile"/>
                        </a:rPr>
                        <a:t>DETERMINACIÓN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3576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2180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23528" y="1484784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1600" dirty="0"/>
              <a:t>Para poder ingresar facturas de ANTICIPO es necesario tener numero de autorización y contar con los siguientes documentos:</a:t>
            </a:r>
          </a:p>
          <a:p>
            <a:pPr lvl="0" algn="just"/>
            <a:endParaRPr lang="es-MX" sz="1600" dirty="0"/>
          </a:p>
          <a:p>
            <a:pPr marL="800100" lvl="1" indent="-342900" algn="just">
              <a:buFont typeface="+mj-lt"/>
              <a:buAutoNum type="alphaLcPeriod"/>
            </a:pPr>
            <a:r>
              <a:rPr lang="es-MX" sz="1600" dirty="0"/>
              <a:t>Contar con SATIC 02 (Alta de Obra Subcontratista) para facturas de Anticipo.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s-MX" sz="1600" dirty="0"/>
              <a:t>Pagos y Resumen SUA.</a:t>
            </a:r>
          </a:p>
          <a:p>
            <a:pPr lvl="1" algn="just"/>
            <a:endParaRPr lang="es-MX" sz="1600" dirty="0"/>
          </a:p>
          <a:p>
            <a:pPr algn="just"/>
            <a:endParaRPr lang="es-MX" sz="16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BD62C33-4DF9-4A30-A291-E7FD05E2EE9A}"/>
              </a:ext>
            </a:extLst>
          </p:cNvPr>
          <p:cNvSpPr txBox="1"/>
          <p:nvPr/>
        </p:nvSpPr>
        <p:spPr>
          <a:xfrm>
            <a:off x="323528" y="3808637"/>
            <a:ext cx="8352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1600" dirty="0"/>
              <a:t>Para poder ingresar facturas de ESTIMACION es necesario tener numero de autorización y contar con los siguientes documentos:</a:t>
            </a:r>
          </a:p>
          <a:p>
            <a:pPr lvl="1" algn="just"/>
            <a:endParaRPr lang="es-MX" sz="1600" dirty="0"/>
          </a:p>
          <a:p>
            <a:pPr marL="800100" lvl="1" indent="-342900" algn="just">
              <a:buFont typeface="+mj-lt"/>
              <a:buAutoNum type="alphaLcPeriod"/>
            </a:pPr>
            <a:r>
              <a:rPr lang="es-MX" sz="1600" dirty="0"/>
              <a:t>Contar con SATIC 05 (Relación mensual de trabajadores), enviar cada mes.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s-MX" sz="1600" dirty="0"/>
              <a:t>Contar con SATIC 06 (Aviso de Subcontratación) según altas de subcontratación.</a:t>
            </a:r>
          </a:p>
          <a:p>
            <a:pPr marL="800100" lvl="1" indent="-342900" algn="just">
              <a:buFont typeface="+mj-lt"/>
              <a:buAutoNum type="alphaLcPeriod"/>
            </a:pPr>
            <a:r>
              <a:rPr lang="es-MX" sz="1600" dirty="0"/>
              <a:t>Pagos y Resumen SUA </a:t>
            </a:r>
          </a:p>
          <a:p>
            <a:pPr lvl="1" algn="just"/>
            <a:endParaRPr lang="es-MX" sz="1600" dirty="0"/>
          </a:p>
          <a:p>
            <a:pPr lvl="1" algn="just"/>
            <a:r>
              <a:rPr lang="es-MX" sz="1600" dirty="0"/>
              <a:t>Esta documentación hay que subirla completa cada mes.</a:t>
            </a:r>
          </a:p>
          <a:p>
            <a:pPr lvl="1" algn="just"/>
            <a:endParaRPr lang="es-MX" sz="1600" dirty="0"/>
          </a:p>
          <a:p>
            <a:pPr lvl="1" algn="just"/>
            <a:endParaRPr lang="es-MX" sz="1600" dirty="0"/>
          </a:p>
          <a:p>
            <a:pPr marL="800100" lvl="1" indent="-342900" algn="just">
              <a:buFont typeface="+mj-lt"/>
              <a:buAutoNum type="alphaLcPeriod"/>
            </a:pPr>
            <a:endParaRPr lang="es-MX" sz="1600" dirty="0"/>
          </a:p>
          <a:p>
            <a:pPr algn="just"/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629065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70053" y="1052736"/>
            <a:ext cx="36791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/>
              <a:t>Ejemplo desglose de concepto en facturas</a:t>
            </a:r>
          </a:p>
          <a:p>
            <a:endParaRPr lang="es-MX" sz="1600" dirty="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43255C7-F2AC-47C6-B8EC-1459D8D2AF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573509"/>
              </p:ext>
            </p:extLst>
          </p:nvPr>
        </p:nvGraphicFramePr>
        <p:xfrm>
          <a:off x="366266" y="3982941"/>
          <a:ext cx="7886700" cy="25424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0004">
                  <a:extLst>
                    <a:ext uri="{9D8B030D-6E8A-4147-A177-3AD203B41FA5}">
                      <a16:colId xmlns:a16="http://schemas.microsoft.com/office/drawing/2014/main" val="1907973252"/>
                    </a:ext>
                  </a:extLst>
                </a:gridCol>
                <a:gridCol w="970671">
                  <a:extLst>
                    <a:ext uri="{9D8B030D-6E8A-4147-A177-3AD203B41FA5}">
                      <a16:colId xmlns:a16="http://schemas.microsoft.com/office/drawing/2014/main" val="1639860644"/>
                    </a:ext>
                  </a:extLst>
                </a:gridCol>
                <a:gridCol w="667336">
                  <a:extLst>
                    <a:ext uri="{9D8B030D-6E8A-4147-A177-3AD203B41FA5}">
                      <a16:colId xmlns:a16="http://schemas.microsoft.com/office/drawing/2014/main" val="793050987"/>
                    </a:ext>
                  </a:extLst>
                </a:gridCol>
                <a:gridCol w="606669">
                  <a:extLst>
                    <a:ext uri="{9D8B030D-6E8A-4147-A177-3AD203B41FA5}">
                      <a16:colId xmlns:a16="http://schemas.microsoft.com/office/drawing/2014/main" val="232724467"/>
                    </a:ext>
                  </a:extLst>
                </a:gridCol>
                <a:gridCol w="1900897">
                  <a:extLst>
                    <a:ext uri="{9D8B030D-6E8A-4147-A177-3AD203B41FA5}">
                      <a16:colId xmlns:a16="http://schemas.microsoft.com/office/drawing/2014/main" val="1719224199"/>
                    </a:ext>
                  </a:extLst>
                </a:gridCol>
                <a:gridCol w="839226">
                  <a:extLst>
                    <a:ext uri="{9D8B030D-6E8A-4147-A177-3AD203B41FA5}">
                      <a16:colId xmlns:a16="http://schemas.microsoft.com/office/drawing/2014/main" val="3348694269"/>
                    </a:ext>
                  </a:extLst>
                </a:gridCol>
                <a:gridCol w="606669">
                  <a:extLst>
                    <a:ext uri="{9D8B030D-6E8A-4147-A177-3AD203B41FA5}">
                      <a16:colId xmlns:a16="http://schemas.microsoft.com/office/drawing/2014/main" val="1875806806"/>
                    </a:ext>
                  </a:extLst>
                </a:gridCol>
                <a:gridCol w="778559">
                  <a:extLst>
                    <a:ext uri="{9D8B030D-6E8A-4147-A177-3AD203B41FA5}">
                      <a16:colId xmlns:a16="http://schemas.microsoft.com/office/drawing/2014/main" val="885745208"/>
                    </a:ext>
                  </a:extLst>
                </a:gridCol>
                <a:gridCol w="606669">
                  <a:extLst>
                    <a:ext uri="{9D8B030D-6E8A-4147-A177-3AD203B41FA5}">
                      <a16:colId xmlns:a16="http://schemas.microsoft.com/office/drawing/2014/main" val="1127410390"/>
                    </a:ext>
                  </a:extLst>
                </a:gridCol>
              </a:tblGrid>
              <a:tr h="151667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Forma de pago 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99 - Por definir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Folio: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A-31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4174791827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Método de pago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PPD - Pago en parcialidades o diferido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Fecha: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15/02/2018 17:45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3955337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Moneda: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MXN - Peso Mexicano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1936787380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3729497093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Datos del cliente: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Uso de CFDI: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Contrucciones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321763592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Cliente: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COPACHISA S.A. DE C.V.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874650848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RFC: 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COP8002013X6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2097430727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Domicilio: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Valle Escondido No. 5700 No. Int Piso 3, Valle del Ángel, C.P. 31115, Chihuahua, Chihuahua, México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610378611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242905981"/>
                  </a:ext>
                </a:extLst>
              </a:tr>
              <a:tr h="407985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Cantidad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Unidad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Clave Unidad SAT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Clave Producto/Servicio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Concepto/Descripcion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 dirty="0">
                          <a:effectLst/>
                        </a:rPr>
                        <a:t>Valor Unitario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Descuentos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Impuestos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Importe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1175743696"/>
                  </a:ext>
                </a:extLst>
              </a:tr>
              <a:tr h="75833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1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Metro Cubico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MTQ-Metro Cubico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72152703 - Servicio de instalacion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 dirty="0">
                          <a:effectLst/>
                        </a:rPr>
                        <a:t>ESTIMACION 1 CONCRETO LANZADO</a:t>
                      </a:r>
                      <a:br>
                        <a:rPr lang="es-MX" sz="900" u="none" strike="noStrike" dirty="0">
                          <a:effectLst/>
                        </a:rPr>
                      </a:br>
                      <a:r>
                        <a:rPr lang="es-MX" sz="900" u="none" strike="noStrike" dirty="0">
                          <a:effectLst/>
                        </a:rPr>
                        <a:t>OBRA BMW AUT. 1365019                                                                                                            ESTA ESTIMACION: $201,680.00                          (-) AMORT. ANTICIPO $80,672.00                             (-) RETENCION: $10,084.00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            110,924.00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                    -  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 002 - IVA - 17,747.84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  110,924.00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extLst>
                  <a:ext uri="{0D108BD9-81ED-4DB2-BD59-A6C34878D82A}">
                    <a16:rowId xmlns:a16="http://schemas.microsoft.com/office/drawing/2014/main" val="3265817626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0E783EC7-9549-4CC5-BB56-6781EA4CFD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346187"/>
              </p:ext>
            </p:extLst>
          </p:nvPr>
        </p:nvGraphicFramePr>
        <p:xfrm>
          <a:off x="414960" y="1549868"/>
          <a:ext cx="7886700" cy="2232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0004">
                  <a:extLst>
                    <a:ext uri="{9D8B030D-6E8A-4147-A177-3AD203B41FA5}">
                      <a16:colId xmlns:a16="http://schemas.microsoft.com/office/drawing/2014/main" val="455126861"/>
                    </a:ext>
                  </a:extLst>
                </a:gridCol>
                <a:gridCol w="970671">
                  <a:extLst>
                    <a:ext uri="{9D8B030D-6E8A-4147-A177-3AD203B41FA5}">
                      <a16:colId xmlns:a16="http://schemas.microsoft.com/office/drawing/2014/main" val="1890754709"/>
                    </a:ext>
                  </a:extLst>
                </a:gridCol>
                <a:gridCol w="667336">
                  <a:extLst>
                    <a:ext uri="{9D8B030D-6E8A-4147-A177-3AD203B41FA5}">
                      <a16:colId xmlns:a16="http://schemas.microsoft.com/office/drawing/2014/main" val="3377613109"/>
                    </a:ext>
                  </a:extLst>
                </a:gridCol>
                <a:gridCol w="606669">
                  <a:extLst>
                    <a:ext uri="{9D8B030D-6E8A-4147-A177-3AD203B41FA5}">
                      <a16:colId xmlns:a16="http://schemas.microsoft.com/office/drawing/2014/main" val="2222121440"/>
                    </a:ext>
                  </a:extLst>
                </a:gridCol>
                <a:gridCol w="1900897">
                  <a:extLst>
                    <a:ext uri="{9D8B030D-6E8A-4147-A177-3AD203B41FA5}">
                      <a16:colId xmlns:a16="http://schemas.microsoft.com/office/drawing/2014/main" val="9693063"/>
                    </a:ext>
                  </a:extLst>
                </a:gridCol>
                <a:gridCol w="839226">
                  <a:extLst>
                    <a:ext uri="{9D8B030D-6E8A-4147-A177-3AD203B41FA5}">
                      <a16:colId xmlns:a16="http://schemas.microsoft.com/office/drawing/2014/main" val="2783424267"/>
                    </a:ext>
                  </a:extLst>
                </a:gridCol>
                <a:gridCol w="606669">
                  <a:extLst>
                    <a:ext uri="{9D8B030D-6E8A-4147-A177-3AD203B41FA5}">
                      <a16:colId xmlns:a16="http://schemas.microsoft.com/office/drawing/2014/main" val="1460639355"/>
                    </a:ext>
                  </a:extLst>
                </a:gridCol>
                <a:gridCol w="778559">
                  <a:extLst>
                    <a:ext uri="{9D8B030D-6E8A-4147-A177-3AD203B41FA5}">
                      <a16:colId xmlns:a16="http://schemas.microsoft.com/office/drawing/2014/main" val="3046857032"/>
                    </a:ext>
                  </a:extLst>
                </a:gridCol>
                <a:gridCol w="606669">
                  <a:extLst>
                    <a:ext uri="{9D8B030D-6E8A-4147-A177-3AD203B41FA5}">
                      <a16:colId xmlns:a16="http://schemas.microsoft.com/office/drawing/2014/main" val="2778302657"/>
                    </a:ext>
                  </a:extLst>
                </a:gridCol>
              </a:tblGrid>
              <a:tr h="151667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Forma de pago 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99 - Por definir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Folio: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A-31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1579864845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Método de pago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PPD - Pago en parcialidades o diferido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Fecha: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15/02/2018 17:45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0474071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Moneda: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MXN - Peso Mexicano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1941059350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1909842256"/>
                  </a:ext>
                </a:extLst>
              </a:tr>
              <a:tr h="48328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Datos del cliente: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Uso de CFDI: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Contrucciones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4159348045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Cliente: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COPACHISA S.A. DE C.V.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2843052026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RFC: 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COP8002013X6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2076490199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Domicilio: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Valle Escondido No. 5700 No. Int Piso 3, Valle del Ángel, C.P. 31115, Chihuahua, Chihuahua, México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2442806260"/>
                  </a:ext>
                </a:extLst>
              </a:tr>
              <a:tr h="151667">
                <a:tc>
                  <a:txBody>
                    <a:bodyPr/>
                    <a:lstStyle/>
                    <a:p>
                      <a:pPr algn="l" fontAlgn="b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2567326998"/>
                  </a:ext>
                </a:extLst>
              </a:tr>
              <a:tr h="407985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Cantidad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Unidad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Clave Unidad SAT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Clave Producto/Servicio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Concepto/Descripcion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 dirty="0">
                          <a:effectLst/>
                        </a:rPr>
                        <a:t>Valor Unitario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Descuentos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Impuestos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>
                          <a:effectLst/>
                        </a:rPr>
                        <a:t>Importe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extLst>
                  <a:ext uri="{0D108BD9-81ED-4DB2-BD59-A6C34878D82A}">
                    <a16:rowId xmlns:a16="http://schemas.microsoft.com/office/drawing/2014/main" val="4154662559"/>
                  </a:ext>
                </a:extLst>
              </a:tr>
              <a:tr h="4550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1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Metro Cubico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MTQ-Metro Cubico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72152703 - Servicio de instalacion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u="none" strike="noStrike" dirty="0">
                          <a:effectLst/>
                        </a:rPr>
                        <a:t>ESTIMACION 1 CONCRETO LANZADO</a:t>
                      </a:r>
                      <a:br>
                        <a:rPr lang="es-MX" sz="900" u="none" strike="noStrike" dirty="0">
                          <a:effectLst/>
                        </a:rPr>
                      </a:br>
                      <a:r>
                        <a:rPr lang="es-MX" sz="900" u="none" strike="noStrike" dirty="0">
                          <a:effectLst/>
                        </a:rPr>
                        <a:t>AUT. 1365019                                                                                                           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            110,924.00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                    -  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 002 - IVA - 17,747.84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  110,924.00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anchor="ctr"/>
                </a:tc>
                <a:extLst>
                  <a:ext uri="{0D108BD9-81ED-4DB2-BD59-A6C34878D82A}">
                    <a16:rowId xmlns:a16="http://schemas.microsoft.com/office/drawing/2014/main" val="2737306081"/>
                  </a:ext>
                </a:extLst>
              </a:tr>
            </a:tbl>
          </a:graphicData>
        </a:graphic>
      </p:graphicFrame>
      <p:sp>
        <p:nvSpPr>
          <p:cNvPr id="8" name="Elipse 7">
            <a:extLst>
              <a:ext uri="{FF2B5EF4-FFF2-40B4-BE49-F238E27FC236}">
                <a16:creationId xmlns:a16="http://schemas.microsoft.com/office/drawing/2014/main" id="{55B2D03C-866A-4CA5-A5C0-8DC4FBF2930A}"/>
              </a:ext>
            </a:extLst>
          </p:cNvPr>
          <p:cNvSpPr/>
          <p:nvPr/>
        </p:nvSpPr>
        <p:spPr bwMode="auto">
          <a:xfrm>
            <a:off x="3469578" y="3375667"/>
            <a:ext cx="1944216" cy="53665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72DA4B73-EAA1-4001-A4EE-C68B2289D430}"/>
              </a:ext>
            </a:extLst>
          </p:cNvPr>
          <p:cNvSpPr/>
          <p:nvPr/>
        </p:nvSpPr>
        <p:spPr bwMode="auto">
          <a:xfrm>
            <a:off x="3347864" y="5650473"/>
            <a:ext cx="2088232" cy="109089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180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68526" y="1124744"/>
            <a:ext cx="475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800" dirty="0"/>
              <a:t>Revisión Estado de Cuenta de los Subcontratistas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77DD2A0-87F7-455C-846D-879238A81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772816"/>
            <a:ext cx="8172400" cy="4216856"/>
          </a:xfrm>
          <a:prstGeom prst="rect">
            <a:avLst/>
          </a:prstGeom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F75E1CAB-F608-41B1-B741-03A2BE555F5C}"/>
              </a:ext>
            </a:extLst>
          </p:cNvPr>
          <p:cNvSpPr/>
          <p:nvPr/>
        </p:nvSpPr>
        <p:spPr bwMode="auto">
          <a:xfrm>
            <a:off x="351777" y="4365104"/>
            <a:ext cx="2376264" cy="2880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5133F34D-B108-44E5-B22A-467930467A51}"/>
              </a:ext>
            </a:extLst>
          </p:cNvPr>
          <p:cNvSpPr/>
          <p:nvPr/>
        </p:nvSpPr>
        <p:spPr bwMode="auto">
          <a:xfrm>
            <a:off x="8177149" y="5589240"/>
            <a:ext cx="395536" cy="4004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180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668526" y="1124744"/>
            <a:ext cx="475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800" dirty="0"/>
              <a:t>Revisión Estado de Cuenta de los Subcontratistas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2E16526-BFA1-408A-957F-F90FAB92B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650710"/>
            <a:ext cx="8014241" cy="4069928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DCE85EC7-BF7F-431E-AE6A-DB1A232ADE6D}"/>
              </a:ext>
            </a:extLst>
          </p:cNvPr>
          <p:cNvSpPr/>
          <p:nvPr/>
        </p:nvSpPr>
        <p:spPr bwMode="auto">
          <a:xfrm>
            <a:off x="504445" y="3861048"/>
            <a:ext cx="1582381" cy="21602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4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F75E1CAB-F608-41B1-B741-03A2BE555F5C}"/>
              </a:ext>
            </a:extLst>
          </p:cNvPr>
          <p:cNvSpPr/>
          <p:nvPr/>
        </p:nvSpPr>
        <p:spPr bwMode="auto">
          <a:xfrm>
            <a:off x="5148064" y="3768715"/>
            <a:ext cx="1656184" cy="18466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4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450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2420888"/>
            <a:ext cx="7772400" cy="1470025"/>
          </a:xfrm>
        </p:spPr>
        <p:txBody>
          <a:bodyPr/>
          <a:lstStyle/>
          <a:p>
            <a:r>
              <a:rPr lang="es-MX"/>
              <a:t>Gracias!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337277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- Diapositiva de título">
  <a:themeElements>
    <a:clrScheme name="Default - Diapositiva de títul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Diapositiva de título">
      <a:majorFont>
        <a:latin typeface="Calibri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Diapositiva de títul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21133</TotalTime>
  <Pages>0</Pages>
  <Words>468</Words>
  <Characters>0</Characters>
  <Application>Microsoft Office PowerPoint</Application>
  <PresentationFormat>Presentación en pantalla (4:3)</PresentationFormat>
  <Lines>0</Lines>
  <Paragraphs>111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Calibri</vt:lpstr>
      <vt:lpstr>Gill Sans</vt:lpstr>
      <vt:lpstr>ヒラギノ角ゴ ProN W3</vt:lpstr>
      <vt:lpstr>Default - Diapositiva de título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LINDA ALEGRIA DIAZ LEYVA</dc:creator>
  <cp:lastModifiedBy>Norma Sugey De la Rosa Quezada</cp:lastModifiedBy>
  <cp:revision>2511</cp:revision>
  <cp:lastPrinted>2012-11-16T15:24:53Z</cp:lastPrinted>
  <dcterms:created xsi:type="dcterms:W3CDTF">2012-01-27T03:19:46Z</dcterms:created>
  <dcterms:modified xsi:type="dcterms:W3CDTF">2018-02-23T02:32:08Z</dcterms:modified>
</cp:coreProperties>
</file>